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handoutMasterIdLst>
    <p:handoutMasterId r:id="rId48"/>
  </p:handoutMasterIdLst>
  <p:sldIdLst>
    <p:sldId id="256" r:id="rId2"/>
    <p:sldId id="281" r:id="rId3"/>
    <p:sldId id="282" r:id="rId4"/>
    <p:sldId id="283" r:id="rId5"/>
    <p:sldId id="293" r:id="rId6"/>
    <p:sldId id="258" r:id="rId7"/>
    <p:sldId id="259" r:id="rId8"/>
    <p:sldId id="261" r:id="rId9"/>
    <p:sldId id="262" r:id="rId10"/>
    <p:sldId id="279" r:id="rId11"/>
    <p:sldId id="280" r:id="rId12"/>
    <p:sldId id="263" r:id="rId13"/>
    <p:sldId id="264" r:id="rId14"/>
    <p:sldId id="265" r:id="rId15"/>
    <p:sldId id="284" r:id="rId16"/>
    <p:sldId id="270" r:id="rId17"/>
    <p:sldId id="267" r:id="rId18"/>
    <p:sldId id="298" r:id="rId19"/>
    <p:sldId id="295" r:id="rId20"/>
    <p:sldId id="269" r:id="rId21"/>
    <p:sldId id="286" r:id="rId22"/>
    <p:sldId id="275" r:id="rId23"/>
    <p:sldId id="266" r:id="rId24"/>
    <p:sldId id="294" r:id="rId25"/>
    <p:sldId id="272" r:id="rId26"/>
    <p:sldId id="274" r:id="rId27"/>
    <p:sldId id="296" r:id="rId28"/>
    <p:sldId id="271" r:id="rId29"/>
    <p:sldId id="285" r:id="rId30"/>
    <p:sldId id="276" r:id="rId31"/>
    <p:sldId id="277" r:id="rId32"/>
    <p:sldId id="299" r:id="rId33"/>
    <p:sldId id="301" r:id="rId34"/>
    <p:sldId id="300" r:id="rId35"/>
    <p:sldId id="303" r:id="rId36"/>
    <p:sldId id="304" r:id="rId37"/>
    <p:sldId id="302" r:id="rId38"/>
    <p:sldId id="305" r:id="rId39"/>
    <p:sldId id="309" r:id="rId40"/>
    <p:sldId id="308" r:id="rId41"/>
    <p:sldId id="307" r:id="rId42"/>
    <p:sldId id="287" r:id="rId43"/>
    <p:sldId id="288" r:id="rId44"/>
    <p:sldId id="289" r:id="rId45"/>
    <p:sldId id="292" r:id="rId46"/>
    <p:sldId id="291" r:id="rId4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5" autoAdjust="0"/>
  </p:normalViewPr>
  <p:slideViewPr>
    <p:cSldViewPr>
      <p:cViewPr>
        <p:scale>
          <a:sx n="70" d="100"/>
          <a:sy n="70" d="100"/>
        </p:scale>
        <p:origin x="-50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4351D-28B4-45EA-924E-BA7BDE882A2C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D8E5C-F3EC-430C-95D3-E9C3FE302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2000" i="1" dirty="0" smtClean="0"/>
              <a:t>Зам.директора по УР</a:t>
            </a:r>
          </a:p>
          <a:p>
            <a:pPr algn="r"/>
            <a:r>
              <a:rPr lang="ru-RU" sz="2000" i="1" dirty="0" err="1" smtClean="0"/>
              <a:t>Н.Г.Гилева</a:t>
            </a:r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311525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66"/>
                </a:solidFill>
              </a:rPr>
              <a:t>Федеральный государственный образовательный стандарт образования обучающихся </a:t>
            </a:r>
            <a:br>
              <a:rPr lang="ru-RU" sz="3600" b="1" dirty="0" smtClean="0">
                <a:solidFill>
                  <a:srgbClr val="FF0066"/>
                </a:solidFill>
              </a:rPr>
            </a:br>
            <a:r>
              <a:rPr lang="ru-RU" sz="3600" b="1" dirty="0" smtClean="0">
                <a:solidFill>
                  <a:srgbClr val="FF0066"/>
                </a:solidFill>
              </a:rPr>
              <a:t>с умственной отсталостью (интеллектуальными нарушениями).</a:t>
            </a:r>
            <a:endParaRPr lang="ru-RU" sz="3600" dirty="0">
              <a:solidFill>
                <a:srgbClr val="FF0066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14290"/>
            <a:ext cx="403701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357298"/>
            <a:ext cx="8715436" cy="4902348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/>
              <a:t>Особые образовательные потребности, общие                  для всех обучающихся с умственной отсталостью: </a:t>
            </a:r>
            <a:r>
              <a:rPr lang="ru-RU" sz="5500" i="1" dirty="0" smtClean="0"/>
              <a:t>(</a:t>
            </a:r>
            <a:r>
              <a:rPr lang="ru-RU" sz="5500" i="1" u="sng" dirty="0" smtClean="0"/>
              <a:t>продолжение</a:t>
            </a:r>
            <a:r>
              <a:rPr lang="ru-RU" sz="5500" i="1" dirty="0" smtClean="0"/>
              <a:t>)</a:t>
            </a:r>
            <a:endParaRPr lang="ru-RU" sz="8000" b="1" dirty="0" smtClean="0"/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специальное обучение их «переносу» в изменяющихся условиях;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обеспечение особой пространственной и временной организации образовательной среды;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использование позитивных средств стимуляции деятельности и поведения обучающихся;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развитие мотивации и интереса к познанию окружающего мира;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стимуляция познавательной активности, формирование позитивного отношения к окружающему миру.</a:t>
            </a:r>
            <a:endParaRPr lang="ru-RU" sz="6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357298"/>
            <a:ext cx="8786874" cy="5000660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800" b="1" dirty="0" smtClean="0"/>
              <a:t>Особые образовательные потребности, обучающихся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800" b="1" u="sng" dirty="0" smtClean="0"/>
              <a:t>с умеренной, тяжелой, глубокой умственной отсталостью, тяжелыми и множественными нарушениями развития</a:t>
            </a:r>
            <a:r>
              <a:rPr lang="ru-RU" sz="8800" b="1" dirty="0" smtClean="0"/>
              <a:t> :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000" dirty="0" smtClean="0"/>
              <a:t>существенное изменением содержания образования, включение учебных предметов, отсутствующих при обучении обучающихся с легкой умственной отсталостью; </a:t>
            </a:r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000" dirty="0" smtClean="0"/>
              <a:t>создание оптимальных путей развития;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000" dirty="0" smtClean="0"/>
              <a:t>использование специфических методов и средств обучения; дифференцированное, «пошаговое» обучение;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000" dirty="0" smtClean="0"/>
              <a:t>обязательная индивидуализация обучения;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000" dirty="0" smtClean="0"/>
              <a:t>формирование элементарных социально-бытовых навыков и навыков самообслуживания;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357298"/>
            <a:ext cx="8715436" cy="500066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/>
              <a:t>Особые образовательные потребности, обучающихся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u="sng" dirty="0" smtClean="0"/>
              <a:t>с умеренной, тяжелой, глубокой умственной отсталостью, тяжелыми и множественными нарушениями развития</a:t>
            </a:r>
            <a:r>
              <a:rPr lang="ru-RU" sz="2800" b="1" dirty="0" smtClean="0"/>
              <a:t>: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300" i="1" dirty="0" smtClean="0"/>
              <a:t>(продолжение)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600" dirty="0" smtClean="0"/>
              <a:t>обеспечение присмотра и ухода за обучающимися;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600" dirty="0" smtClean="0"/>
              <a:t>дозированное расширение образовательного пространства внутри организации и за ее пределами;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600" dirty="0" smtClean="0"/>
              <a:t>организация обучения в разновозрастных классах (группах);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600" dirty="0" smtClean="0"/>
              <a:t>организация взаимодействия специалистов, участвующих в обучении и воспитании обучающегося, и его семьи, обеспечивающего особую организацию всей жизни обучающегося (в условиях Организации и дома).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8429684" cy="4857784"/>
          </a:xfrm>
        </p:spPr>
        <p:txBody>
          <a:bodyPr>
            <a:normAutofit/>
          </a:bodyPr>
          <a:lstStyle/>
          <a:p>
            <a:pPr indent="0" algn="ctr"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b="1" u="sng" dirty="0" smtClean="0"/>
              <a:t>Стандарт направлен на обеспечение:</a:t>
            </a:r>
            <a:endParaRPr lang="ru-RU" dirty="0" smtClean="0"/>
          </a:p>
          <a:p>
            <a:pPr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Ø"/>
            </a:pPr>
            <a:r>
              <a:rPr lang="ru-RU" sz="2400" dirty="0" smtClean="0"/>
              <a:t>равных возможностей получения качественного образования обучающимися с умственной отсталостью (интеллектуальными нарушениями) вне зависимости от места жительства, пола, языка, социального статуса, степени выражения ограничения здоровья, психофизиологических и других особенностей.</a:t>
            </a:r>
          </a:p>
          <a:p>
            <a:pPr indent="-457200" algn="just">
              <a:spcBef>
                <a:spcPts val="12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ru-RU" sz="2400" dirty="0" smtClean="0"/>
              <a:t>вариативности содержания АООП, возможности ее формирования с учетом особых образовательных потребностей и способностей обучающихся. </a:t>
            </a:r>
            <a:endParaRPr lang="ru-RU" sz="24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5000660"/>
          </a:xfrm>
        </p:spPr>
        <p:txBody>
          <a:bodyPr>
            <a:normAutofit fontScale="25000" lnSpcReduction="20000"/>
          </a:bodyPr>
          <a:lstStyle/>
          <a:p>
            <a:pPr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В основу Стандарта положены </a:t>
            </a:r>
          </a:p>
          <a:p>
            <a:pPr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b="1" u="sng" dirty="0" err="1" smtClean="0"/>
              <a:t>деятельностный</a:t>
            </a:r>
            <a:r>
              <a:rPr lang="ru-RU" sz="8000" b="1" u="sng" dirty="0" smtClean="0"/>
              <a:t> и дифференцированный подходы, </a:t>
            </a:r>
          </a:p>
          <a:p>
            <a:pPr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осуществление которых предполагает: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признание обучения как процесса организации деятельности обучающихся (речевой, познавательной и предметно-практической);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признание зависимости развития личности обучающихся от характера организации доступной им деятельности, в первую очередь, учебной;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разработку содержания и технологий образования обучающихся, определяющих пути и способы достижения ими социально-желаемого уровня развития;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ориентацию на результаты образования;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реализацию права на свободный выбор мнений и убеждений, обеспечивающего развитие способностей каждого обучающегося;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7200" dirty="0" smtClean="0"/>
              <a:t>разнообразие организационных форм образовательного процесса и индивидуального развития каждого обучающегося.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2286016"/>
          </a:xfrm>
        </p:spPr>
        <p:txBody>
          <a:bodyPr>
            <a:noAutofit/>
          </a:bodyPr>
          <a:lstStyle/>
          <a:p>
            <a:pPr marL="540000" lvl="0" indent="-514350">
              <a:spcBef>
                <a:spcPts val="0"/>
              </a:spcBef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Принципы разработки АООП и СИОП для обучающихся с умственной отсталостью.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798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altLang="ru-RU" b="1" dirty="0" smtClean="0"/>
              <a:t>В структуре каждого варианта АООП  представлены:</a:t>
            </a:r>
          </a:p>
          <a:p>
            <a:pPr>
              <a:buClr>
                <a:srgbClr val="FF0066"/>
              </a:buClr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  <a:p>
            <a:pPr>
              <a:buClr>
                <a:srgbClr val="FF0066"/>
              </a:buClr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три раздела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целевой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содержательный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организационный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освоения обучающимся АООП, система оценки достижения планируемых результатов освоения АООП,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образования,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 реализации АООП.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66"/>
              </a:buClr>
              <a:buNone/>
            </a:pPr>
            <a:endParaRPr lang="ru-RU" altLang="ru-RU" dirty="0" smtClean="0"/>
          </a:p>
          <a:p>
            <a:pPr>
              <a:buClr>
                <a:srgbClr val="FF0066"/>
              </a:buClr>
            </a:pPr>
            <a:endParaRPr lang="ru-RU" alt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500066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u="sng" dirty="0" smtClean="0"/>
              <a:t>Примерная структура АООП : 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пояснительная записка;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планируемые результаты освоения обучающимися АООП общего образования;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система оценки достижения обучающимися планируемых результатов освоения АООП общего образования;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программа формирования базовых учебных действий;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программы учебных предметов и коррекционных занятий;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программа нравственного воспитания обучающихся;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программа формирования экологической культуры, здорового и безопасного образа жизни обучающихся;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программа внеурочной деятельности; 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программа сотрудничества с семьей обучающегося;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учебный план;</a:t>
            </a:r>
          </a:p>
          <a:p>
            <a:pPr marL="457200" indent="-457200" algn="just">
              <a:buClr>
                <a:srgbClr val="FF0066"/>
              </a:buClr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условия реализации АООП общего образования обучающихся с умеренной, тяжелой, глубокой умственной отсталостью, с ТМНР.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03920" cy="4116530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ФГОС для обучающихся с умственной отсталостью позволяет создавать с учетом особых образовательных потребностей два варианта АООП (С и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которые содержат дифференцированные требования к структуре, результатам освоения и условиям ее реализации.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АООП (вариант С) включает обязательную часть (70%) и часть формируемую участниками образовательных отношений (30%);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Общее образование обучающихся с умственной отсталостью (вариант </a:t>
            </a:r>
            <a:r>
              <a:rPr lang="en-US" altLang="ru-RU" sz="2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) включает: обязательную часть (60%)и часть, формируемую участниками образовательного процесса (40%).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Рекомендации по созданию СИОП:</a:t>
            </a:r>
          </a:p>
          <a:p>
            <a:pPr algn="ctr">
              <a:buClr>
                <a:srgbClr val="FF0066"/>
              </a:buClr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развитие ребенка не позволяет освоить АООП (вариант С), если он испытывает существенные трудности в ее освоении, </a:t>
            </a:r>
          </a:p>
          <a:p>
            <a:pPr algn="ctr">
              <a:buClr>
                <a:srgbClr val="FF0066"/>
              </a:buClr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 получает образование по варианту D адаптированной основной образовательной программы, </a:t>
            </a:r>
          </a:p>
          <a:p>
            <a:pPr algn="ctr"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разрабатывается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специальная индивидуальная образовательная программа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(СИОП), учитывающая индивидуальные образовательные потребности обучающегося.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85000" lnSpcReduction="20000"/>
          </a:bodyPr>
          <a:lstStyle/>
          <a:p>
            <a:pPr marL="514350" lvl="0" indent="-514350" algn="ctr">
              <a:lnSpc>
                <a:spcPct val="120000"/>
              </a:lnSpc>
              <a:spcAft>
                <a:spcPts val="600"/>
              </a:spcAft>
              <a:buClr>
                <a:srgbClr val="FF3399"/>
              </a:buClr>
              <a:buNone/>
            </a:pP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lvl="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3399"/>
              </a:buClr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положения.</a:t>
            </a:r>
          </a:p>
          <a:p>
            <a:pPr marL="514350" lvl="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3399"/>
              </a:buClr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Принципы разработки АООП и СИОП для обучающихся с умственной отсталостью.</a:t>
            </a:r>
          </a:p>
          <a:p>
            <a:pPr marL="514350" lvl="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3399"/>
              </a:buClr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к условиям реализации АООП для умственно отсталых детей </a:t>
            </a: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(по ФГОС – вариант С и </a:t>
            </a:r>
            <a:r>
              <a:rPr lang="en-US" sz="2800" i="1" u="sng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3399"/>
              </a:buClr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ФГОС для умственно отсталых детей (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Основные положения.</a:t>
            </a:r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3399"/>
              </a:buClr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к личности педагога в условиях реализации ФГОС.</a:t>
            </a:r>
          </a:p>
          <a:p>
            <a:pPr>
              <a:buClr>
                <a:srgbClr val="FF3399"/>
              </a:buCl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Выбор коррекционных занятий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их количество самостоятельно определяется Организацией,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исходя из особых образовательных потребностей обучающихся с умственной отсталостью, на основе рекомендаций ПМПК и/или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ИПР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инвалида. </a:t>
            </a:r>
          </a:p>
          <a:p>
            <a:pPr algn="ctr"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Определение варианта АООП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осуществляется на основе рекомендаций ПМПК, сформулированных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результатам его комплексного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психолого-медико-педагогического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обследования,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учетом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ИПРА,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 порядке, установленном законодательством РФ.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2786082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Требования к условиям реализации АООП </a:t>
            </a:r>
            <a:b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для умственно отсталых детей </a:t>
            </a:r>
            <a:b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(по ФГОС – вариант С и </a:t>
            </a:r>
            <a:r>
              <a:rPr lang="en-US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798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Дифференциация специального стандарта образования умственно отсталых детей</a:t>
            </a:r>
          </a:p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Разработаны два варианта стандарта образования                        (С и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соответствующие общим и особым образовательным потребностям, диапазону возможных различий в уровне развития умственно отсталых детей.</a:t>
            </a:r>
          </a:p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Стандарт образования обучающихся с ОВЗ предусматривает механизмы гибкой смены образовательного маршрута, Программ и условий получения образования.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500066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ОБЯЗАТЕЛЬНЫЕ ТРЕБОВАНИЯ СТАНДАРТА </a:t>
            </a:r>
          </a:p>
          <a:p>
            <a:pPr algn="ctr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 РЕАЛИЗАЦИИ ПРОГРАММ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виды программ разрабатываются с учетом                       Примерных программ и требований Стандарта                       (Закон ФР «Об образовании» , ст. 12.6, ст. 5)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 утверждаются Организацией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самостоятельно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 устанавливает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требования к структуре ,                              к условиям, к результатам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освоения Программы,                    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к итоговым достижениям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обучающихся с ОВЗ                         к моменту завершения школьного обучения 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FF0066"/>
              </a:buClr>
              <a:buNone/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Подготовительная работа  к введению ФГОС                            в образовательной организации включает: </a:t>
            </a: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FF0066"/>
              </a:buClr>
            </a:pPr>
            <a:r>
              <a:rPr lang="ru-RU" sz="2800" dirty="0" smtClean="0">
                <a:solidFill>
                  <a:srgbClr val="FF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изучение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педагогами  нормативно-правовых актов федерального, регионального, муниципального уровней, регламентирующих введение ФГОС; </a:t>
            </a: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FF0066"/>
              </a:buClr>
            </a:pPr>
            <a:r>
              <a:rPr lang="ru-RU" sz="2800" dirty="0" err="1" smtClean="0">
                <a:solidFill>
                  <a:srgbClr val="FF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сформированность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нормативной базы образовательного учреждения: </a:t>
            </a: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FF0066"/>
              </a:buClr>
            </a:pPr>
            <a:r>
              <a:rPr lang="ru-RU" sz="2800" dirty="0" smtClean="0">
                <a:solidFill>
                  <a:srgbClr val="FF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внесение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изменений в Устав, действующие локальные акты, должностные инструкции сотрудников и др.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Содержательная область образования детей с ОВЗ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Академический компонент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Формирование жизненной компетенции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Итоговые достижения обучающихся с ОВЗ в целом соответствуют требованиям к итоговым достижениям здоровых сверстников, но при этом оценивается как с точки зрения освоения «академического» компонента образования, так и жизненной компетенции ребенка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Предусматривается значительное сокращение «академического» компонента и специфическое расширение компонента жизненной компетенции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Академический компонент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– накопление потенциальных возможностей для их активной реализации в настоящем и будущем.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инвариативная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 АООП,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вариативная часть АООП,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коррекционная часть АООП.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Компонент жизненной компетенции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– овладение ЗУН, уже сейчас необходимыми ребенку в обыденной жизни. Движущей силой развития жизненной компетенции становится дозированная, но также опережающая наличные возможности ребенка интеграция в более сложное социальное окружение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Требования к результатам освоения АООП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результате освоения образовательной Программы </a:t>
            </a:r>
          </a:p>
          <a:p>
            <a:pPr indent="0" algn="just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обучающийся с ограниченными возможностями здоровья: </a:t>
            </a:r>
            <a:endParaRPr lang="ru-RU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273600" algn="just" fontAlgn="auto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овладевает, полезными для него знаниями, умениями</a:t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навыками; 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достигает максимально доступного ему уровня жизненной компетенции; осваивает формы социального поведения; 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оказывается способным реализовать их в условиях семьи и гражданского общества.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Требования к результатам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это описание планируемых результатов на определенном уровне образования.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507209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Материально-техническое обеспечение: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пространства;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временного режима обучения;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учебного места обучающихся;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технические средства обучения и обеспечения комфортного доступа обучающихся к образованию (ассистирующие средства и технологии);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специальные учебные и дидактические материалы, отвечающие особым образовательным потребностям обучающихся;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условия для организации обучения и взаимодействия специалистов, их сотрудничества с родителями (законными представителями) обучающихся;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информационно-методическое обеспечение образования.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2071702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ФГОС  для умственно отсталых детей </a:t>
            </a:r>
            <a:b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(вариант </a:t>
            </a:r>
            <a:r>
              <a:rPr lang="en-US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3600" b="1" i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Основные положения.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798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fontScale="40000" lnSpcReduction="20000"/>
          </a:bodyPr>
          <a:lstStyle/>
          <a:p>
            <a:pPr indent="-54000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Основные сокращения: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Дети с ограниченными возможностями здоровья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– это дети, состояние здоровья которых препятствует освоению образовательных программ вне специальных условий обучения и воспитания.</a:t>
            </a:r>
            <a:endParaRPr lang="en-US" sz="5500" dirty="0" smtClean="0">
              <a:latin typeface="Times New Roman" pitchFamily="18" charset="0"/>
              <a:cs typeface="Times New Roman" pitchFamily="18" charset="0"/>
            </a:endParaRP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ФГОС –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Стандарт.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АООП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– адаптированная основная общеобразовательная программа.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СИОП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– специальная индивидуальная образовательная программа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ИПРА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– индивидуальная программа реабилитации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и абилитации ребенка-инвалида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500" b="1" dirty="0" smtClean="0"/>
              <a:t>ТНМР</a:t>
            </a:r>
            <a:r>
              <a:rPr lang="ru-RU" sz="5500" dirty="0" smtClean="0"/>
              <a:t> – тяжелые и множественные нарушения развития.</a:t>
            </a:r>
          </a:p>
          <a:p>
            <a:pPr indent="-540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00174"/>
            <a:ext cx="8503920" cy="4857784"/>
          </a:xfrm>
        </p:spPr>
        <p:txBody>
          <a:bodyPr>
            <a:normAutofit fontScale="40000" lnSpcReduction="20000"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ТРЕТИЙ ВАРИАНТ СТАНДАРТА – С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Обучение ребенка данной группы осуществляется по адаптированным основным образовательным программам (АООП).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 обучении таких детей акцент должен быть сделан не на формирование академических знаний и умений, а на приобретение ребенком практико-ориентированных знаний и умений и жизненных компетенций, необходимых для дальнейшей самостоятельной полноценной жизнедеятельности.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Для таких детей актуальной является проблема приобретения положительного опыта общения и взаимодействия в совместной деятельности со здоровыми сверстниками.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Этот вариант стандарта предназначен для детей с легкой степенью умственной отсталости (по МКБ-10).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Обязательной является организация специальных условий обучения и воспитания для реализации как общих, так и особых образовательных потребностей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ЧЕТВЁРТЫЙ ВАРИАНТ СТАНДАРТА – Д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Умственно отсталый ребенок получает образование, итоговые достижения которого определяются его индивидуальными возможностями.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Дети со сложными дефектами и расстройствами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спектра, для которых обучение в традиционном понимании невозможно, а возможность приобретения практико-ориентированных знаний и умений и жизненных компетенций, необходимых для дальнейшей самостоятельной  полноценной жизнедеятельности, определяется индивидуальными психофизиологическими возможностями ребенка.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этих детей обязательным и единственно возможным является  специальная индивидуальная образовательная программа (СИОП) и организация всей жизни обучающегося для реализации его особых образовательных потребностей в условиях школы и дома. Ввиду невозможности полноценного традиционного обучения, усилия педагогов и специалистов должны быть направлены на максимально возможную социализацию такого ребенка.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400" b="1" u="sng" dirty="0" smtClean="0">
                <a:latin typeface="Times New Roman" pitchFamily="18" charset="0"/>
                <a:cs typeface="Times New Roman" pitchFamily="18" charset="0"/>
              </a:rPr>
              <a:t>Образовательные области и учебные предметы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400" b="1" u="sng" dirty="0" smtClean="0">
                <a:latin typeface="Times New Roman" pitchFamily="18" charset="0"/>
                <a:cs typeface="Times New Roman" pitchFamily="18" charset="0"/>
              </a:rPr>
              <a:t>(вариант </a:t>
            </a:r>
            <a:r>
              <a:rPr lang="en-US" altLang="ru-RU" sz="2400" b="1" u="sng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altLang="ru-RU" sz="2400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Язык и речевая практика: Речь и альтернативная коммуникация;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Математика: Математические представления 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Естествознание: Окружающий природный мир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Человек: Человек. Домоводство. Окружающий социальный мир.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Искусство: Музыка и движение. Изобразительная деятельность (рисование, лепка, аппликация).</a:t>
            </a:r>
          </a:p>
          <a:p>
            <a:pPr marL="493713" indent="-457200" algn="just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Физическая культура.  Адаптивная физкультура.</a:t>
            </a:r>
          </a:p>
          <a:p>
            <a:pPr marL="493713" indent="-457200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Verdana" pitchFamily="34" charset="0"/>
              <a:buAutoNum type="arabicPeriod"/>
            </a:pPr>
            <a:r>
              <a:rPr lang="ru-RU" altLang="ru-RU" sz="2200" dirty="0" smtClean="0"/>
              <a:t>Технологии. Профильный труд.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Часть, формируемая участниками образовательных отношений</a:t>
            </a:r>
          </a:p>
          <a:p>
            <a:pPr algn="ctr"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Коррекционные занятия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+mj-lt"/>
              <a:buAutoNum type="arabicPeriod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Сенсорное развитие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+mj-lt"/>
              <a:buAutoNum type="arabicPeriod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Предметно-практические действия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+mj-lt"/>
              <a:buAutoNum type="arabicPeriod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Двигательное развитие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+mj-lt"/>
              <a:buAutoNum type="arabicPeriod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Альтернативная коммуникация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2400" b="1" dirty="0" smtClean="0"/>
              <a:t>Требования к условиям получения образования</a:t>
            </a:r>
            <a:br>
              <a:rPr lang="ru-RU" sz="2400" b="1" dirty="0" smtClean="0"/>
            </a:br>
            <a:r>
              <a:rPr lang="ru-RU" sz="2400" b="1" dirty="0" smtClean="0"/>
              <a:t>обучающимися с умственной отсталостью (вариант </a:t>
            </a:r>
            <a:r>
              <a:rPr lang="en-US" sz="2400" b="1" dirty="0" smtClean="0"/>
              <a:t>D</a:t>
            </a:r>
            <a:r>
              <a:rPr lang="ru-RU" sz="2400" b="1" dirty="0" smtClean="0"/>
              <a:t>):</a:t>
            </a:r>
          </a:p>
          <a:p>
            <a:pPr algn="ctr">
              <a:buNone/>
              <a:defRPr/>
            </a:pPr>
            <a:endParaRPr lang="ru-RU" sz="2400" b="1" dirty="0" smtClean="0"/>
          </a:p>
          <a:p>
            <a:pPr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/>
              <a:t>к кадровому обеспечению;</a:t>
            </a:r>
          </a:p>
          <a:p>
            <a:pPr algn="just"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/>
              <a:t>к финансово-экономическому обеспечению;</a:t>
            </a:r>
          </a:p>
          <a:p>
            <a:pPr algn="just"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/>
              <a:t>к материально-техническому обеспечению;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Наполняемость класса/группы</a:t>
            </a:r>
          </a:p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до пяти человек 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комплектовании классов: 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2-х обучающихся с умеренной умственной отсталостью;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обучающийся тяжелой умственной отсталостью;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или 3 обучающихся глубокой умственной отсталостью. 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объединении двух классов увеличивается количество персонала (не менее 4-х педагогов на 10 обучающихся).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Продолжительность образования</a:t>
            </a:r>
          </a:p>
          <a:p>
            <a:pPr marL="36513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12 лет, с 7 до 18 лет</a:t>
            </a:r>
          </a:p>
          <a:p>
            <a:pPr marL="36513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близковозрастных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классах (группах) по возрастающим ступеням обучения:</a:t>
            </a:r>
          </a:p>
          <a:p>
            <a:pPr marL="585153" lvl="2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ru-RU" sz="2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ступень – от 7 до 9 лет (включительно), </a:t>
            </a:r>
          </a:p>
          <a:p>
            <a:pPr marL="585153" lvl="2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ступень – от 10 до 12 лет (включительно), </a:t>
            </a:r>
          </a:p>
          <a:p>
            <a:pPr marL="585153" lvl="2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ступень – от 13 до 15 лет (включительно), </a:t>
            </a:r>
          </a:p>
          <a:p>
            <a:pPr marL="585153" lvl="2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ru-RU" sz="2400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ступень – от 16 до 18 лет. </a:t>
            </a:r>
          </a:p>
          <a:p>
            <a:pPr marL="36513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Основанием для перевода обучающегося из класса в класс или со ступени на ступень является его возраст.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marL="36513" algn="ctr">
              <a:spcBef>
                <a:spcPct val="0"/>
              </a:spcBef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Система оценки достижений обучающихся.</a:t>
            </a:r>
            <a:b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13" algn="ctr">
              <a:spcBef>
                <a:spcPct val="0"/>
              </a:spcBef>
              <a:buNone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Достижение результатов освоения специальной индивидуальной образовательной программы:</a:t>
            </a:r>
          </a:p>
          <a:p>
            <a:pPr marL="36513" algn="ctr">
              <a:spcBef>
                <a:spcPct val="0"/>
              </a:spcBef>
              <a:buNone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513" algn="just">
              <a:spcBef>
                <a:spcPct val="0"/>
              </a:spcBef>
              <a:buClr>
                <a:srgbClr val="FF0066"/>
              </a:buClr>
              <a:buFont typeface="Wingdings" pitchFamily="2" charset="2"/>
              <a:buChar char="§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знает и умеет на конец учебного периода (СИОП),</a:t>
            </a:r>
          </a:p>
          <a:p>
            <a:pPr marL="36513" algn="just">
              <a:spcBef>
                <a:spcPct val="0"/>
              </a:spcBef>
              <a:buClr>
                <a:srgbClr val="FF0066"/>
              </a:buClr>
              <a:buFont typeface="Wingdings" pitchFamily="2" charset="2"/>
              <a:buChar char="§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применяет на практике,</a:t>
            </a:r>
          </a:p>
          <a:p>
            <a:pPr marL="36513" algn="just">
              <a:spcBef>
                <a:spcPct val="0"/>
              </a:spcBef>
              <a:buClr>
                <a:srgbClr val="FF0066"/>
              </a:buClr>
              <a:buFont typeface="Wingdings" pitchFamily="2" charset="2"/>
              <a:buChar char="§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активность, адекватность и самостоятельность применения.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Программа формирования базовых учебных действий: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  <a:buNone/>
              <a:defRPr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Формирование учебного поведения:  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направленность взгляда (на говорящего взрослого, на задание);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умение выполнять инструкции педагога; 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по назначению учебных материалов;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умение выполнять действия по образцу и по подражанию. </a:t>
            </a:r>
          </a:p>
          <a:p>
            <a:pPr marL="265176" indent="-265176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Формирование умения выполнять задание: 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течение определенного периода времени, 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начала до конца,</a:t>
            </a:r>
          </a:p>
          <a:p>
            <a:pPr marL="813816" lvl="2" indent="-265176">
              <a:lnSpc>
                <a:spcPct val="120000"/>
              </a:lnSpc>
              <a:spcBef>
                <a:spcPts val="0"/>
              </a:spcBef>
              <a:buClr>
                <a:srgbClr val="FF0066"/>
              </a:buCl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заданными качественными параметрами. </a:t>
            </a:r>
          </a:p>
          <a:p>
            <a:pPr marL="265176" indent="-265176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Формирование умения самостоятельно переходить от одного задания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(операции, действия)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к другому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соответствии с расписанием занятий, алгоритмом действия и т.д.</a:t>
            </a:r>
          </a:p>
          <a:p>
            <a:pPr marL="265176" indent="-265176">
              <a:defRPr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00174"/>
            <a:ext cx="8503920" cy="4857784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Образ выпускника для ребенка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варианта </a:t>
            </a: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понимающий смысл базовых социальных ролей (труженик, семьянин, друг); </a:t>
            </a: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готовый к восприятию и усвоению образцов поведения, необходимых для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жизнепроживания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учетом индивидуальных психофизиологических особенностей; </a:t>
            </a: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способный к проявлению усилий по выполнению практических заданий-упражнений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жизнепроживания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учетом индивидуальных психофизиологических особенностей и с разумной внешней поддержкой; </a:t>
            </a: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воспроизводящий поведение по определенным фиксированным социальным правилам повседневного совместного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жизнепроживания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учетом индивидуальных психофизиологических особенностей; </a:t>
            </a: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проявляющий доброжелательную реакцию на внешнюю доброжелательность и готовый к взаимодействию в повседневном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жизнепроживании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учетом индивидуальных психофизиологических особенностей; </a:t>
            </a:r>
          </a:p>
          <a:p>
            <a:pPr marL="0" lvl="0" indent="0" algn="just">
              <a:spcBef>
                <a:spcPts val="300"/>
              </a:spcBef>
              <a:spcAft>
                <a:spcPts val="3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готовый соблюдать элементарные санитарно-гигиенические нормы повседневного поведения при разумной внешней поддержке. </a:t>
            </a:r>
          </a:p>
          <a:p>
            <a:pPr algn="ctr"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pPr indent="-54000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u="sng" dirty="0" smtClean="0"/>
              <a:t>Основные сокращения:</a:t>
            </a:r>
          </a:p>
          <a:p>
            <a:pPr indent="-540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/>
              <a:t>РАС </a:t>
            </a:r>
            <a:r>
              <a:rPr lang="ru-RU" sz="2100" dirty="0" smtClean="0"/>
              <a:t>– расстройства </a:t>
            </a:r>
            <a:r>
              <a:rPr lang="ru-RU" sz="2100" dirty="0" err="1" smtClean="0"/>
              <a:t>аутистического</a:t>
            </a:r>
            <a:r>
              <a:rPr lang="ru-RU" sz="2100" dirty="0" smtClean="0"/>
              <a:t> спектра (</a:t>
            </a:r>
            <a:r>
              <a:rPr lang="ru-RU" sz="2100" i="1" dirty="0" smtClean="0"/>
              <a:t>по старому РДА</a:t>
            </a:r>
            <a:r>
              <a:rPr lang="ru-RU" sz="2100" dirty="0" smtClean="0"/>
              <a:t>).</a:t>
            </a:r>
          </a:p>
          <a:p>
            <a:pPr indent="-540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/>
              <a:t>КР</a:t>
            </a:r>
            <a:r>
              <a:rPr lang="ru-RU" sz="2100" dirty="0" smtClean="0"/>
              <a:t> – программа коррекционной работы.</a:t>
            </a:r>
          </a:p>
          <a:p>
            <a:pPr indent="-540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/>
              <a:t>УУД</a:t>
            </a:r>
            <a:r>
              <a:rPr lang="ru-RU" sz="2100" dirty="0" smtClean="0"/>
              <a:t> – универсальные учебные действия.</a:t>
            </a:r>
          </a:p>
          <a:p>
            <a:pPr indent="-5400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/>
              <a:t>БУД</a:t>
            </a:r>
            <a:r>
              <a:rPr lang="ru-RU" sz="2100" dirty="0" smtClean="0"/>
              <a:t> – базовые учебные действия.</a:t>
            </a:r>
            <a:endParaRPr lang="ru-RU" sz="21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pic>
        <p:nvPicPr>
          <p:cNvPr id="62465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059" t="21285" r="12420" b="14442"/>
          <a:stretch>
            <a:fillRect/>
          </a:stretch>
        </p:blipFill>
        <p:spPr bwMode="auto">
          <a:xfrm>
            <a:off x="142844" y="142852"/>
            <a:ext cx="900115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2187" t="22847" r="11842" b="11527"/>
          <a:stretch>
            <a:fillRect/>
          </a:stretch>
        </p:blipFill>
        <p:spPr bwMode="auto">
          <a:xfrm>
            <a:off x="142844" y="142852"/>
            <a:ext cx="885831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143248"/>
            <a:ext cx="8358246" cy="1785950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Требования к личности педагога </a:t>
            </a:r>
            <a:b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 условиях реализации ФГОС.</a:t>
            </a:r>
            <a:endParaRPr lang="ru-RU" sz="3600" b="1" i="1" u="sng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14290"/>
            <a:ext cx="410845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fontScale="70000" lnSpcReduction="20000"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u="sng" dirty="0" smtClean="0"/>
              <a:t>Функции взаимодействия с детьми: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Побуждающая</a:t>
            </a:r>
            <a:r>
              <a:rPr lang="ru-RU" sz="2900" dirty="0" smtClean="0"/>
              <a:t> – умение ориентироваться на спонтанность в </a:t>
            </a:r>
            <a:r>
              <a:rPr lang="ru-RU" sz="2900" dirty="0" err="1" smtClean="0"/>
              <a:t>самоактуализации</a:t>
            </a:r>
            <a:r>
              <a:rPr lang="ru-RU" sz="2900" dirty="0" smtClean="0"/>
              <a:t> личности ребенка;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Стимулирующая</a:t>
            </a:r>
            <a:r>
              <a:rPr lang="ru-RU" sz="2900" dirty="0" smtClean="0"/>
              <a:t> – умение задавать настрой, </a:t>
            </a:r>
            <a:r>
              <a:rPr lang="ru-RU" sz="2900" dirty="0" err="1" smtClean="0"/>
              <a:t>темпоритм</a:t>
            </a:r>
            <a:r>
              <a:rPr lang="ru-RU" sz="2900" dirty="0" smtClean="0"/>
              <a:t>, наиболее благоприятствующий развитию интеллектуальных способностей каждого ребенка;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Апеллирующая</a:t>
            </a:r>
            <a:r>
              <a:rPr lang="ru-RU" sz="2900" dirty="0" smtClean="0"/>
              <a:t> – умение обращаться к эмоциям и чувствам детей;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Организующая</a:t>
            </a:r>
            <a:r>
              <a:rPr lang="ru-RU" sz="2900" dirty="0" smtClean="0"/>
              <a:t> – умение предопределять ход выполнения ребенком действий;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Направляющая</a:t>
            </a:r>
            <a:r>
              <a:rPr lang="ru-RU" sz="2900" dirty="0" smtClean="0"/>
              <a:t> – умение определять ориентиры и направление хода детской мысли;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900" u="sng" dirty="0" smtClean="0"/>
              <a:t>Регулирующая</a:t>
            </a:r>
            <a:r>
              <a:rPr lang="ru-RU" sz="2900" dirty="0" smtClean="0"/>
              <a:t>, координирующая работу всех этих функций.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503920" cy="478634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/>
              <a:t>Основные требования к профессиональной компетенции педагога в сфере интеллектуального развития детей: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знание возрастных и индивидуальных психофизиологических особенностей интеллектуального развития детей;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свободная ориентация педагога в особенностях интеллектуального развития детей определенного возраста;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владение педагогической технологией проектирования интеллектуального развития;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признание приоритета ценностей внутреннего мира ребенка;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8503920" cy="49292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/>
              <a:t>Основные требования к профессиональной компетенции педагога в сфере интеллектуального развития детей:</a:t>
            </a:r>
          </a:p>
          <a:p>
            <a:pPr algn="ctr">
              <a:buNone/>
            </a:pPr>
            <a:r>
              <a:rPr lang="ru-RU" sz="1800" i="1" dirty="0" smtClean="0"/>
              <a:t>(продолжение)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привлечение каждого ребенка к естественной модернизации своего познавательного опыта;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реализация личностно ориентированной модели взаимодействия с детьми;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создание такой среды и естественного окружения, в которых от самих детей исходит мотивированное побуждение к интеллектуально – познавательной деятельности;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2000" dirty="0" smtClean="0"/>
              <a:t>реализация принципа психолого-педагогического сопровождения интеллектуального развития ребенка. </a:t>
            </a:r>
            <a:endParaRPr lang="ru-RU" sz="2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5857892"/>
            <a:ext cx="3691864" cy="466716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1785950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i="1" u="sng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798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358246" cy="264320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66"/>
                </a:solidFill>
              </a:rPr>
              <a:t>Федеральный государственный образовательный стандарт образования обучающихся с умственной отсталостью (интеллектуальными нарушениями).</a:t>
            </a:r>
            <a:r>
              <a:rPr lang="en-US" sz="2800" b="1" dirty="0" smtClean="0">
                <a:solidFill>
                  <a:srgbClr val="FF0066"/>
                </a:solidFill>
              </a:rPr>
              <a:t/>
            </a:r>
            <a:br>
              <a:rPr lang="en-US" sz="2800" b="1" dirty="0" smtClean="0">
                <a:solidFill>
                  <a:srgbClr val="FF0066"/>
                </a:solidFill>
              </a:rPr>
            </a:br>
            <a:r>
              <a:rPr lang="ru-RU" sz="2800" b="1" dirty="0" smtClean="0">
                <a:solidFill>
                  <a:srgbClr val="FF0066"/>
                </a:solidFill>
              </a:rPr>
              <a:t/>
            </a:r>
            <a:br>
              <a:rPr lang="ru-RU" sz="2800" b="1" dirty="0" smtClean="0">
                <a:solidFill>
                  <a:srgbClr val="FF0066"/>
                </a:solidFill>
              </a:rPr>
            </a:br>
            <a:r>
              <a:rPr lang="ru-RU" sz="2800" b="1" dirty="0" smtClean="0">
                <a:solidFill>
                  <a:srgbClr val="FF0066"/>
                </a:solidFill>
              </a:rPr>
              <a:t>Основные положения.</a:t>
            </a:r>
            <a:endParaRPr lang="ru-RU" sz="2800" dirty="0">
              <a:solidFill>
                <a:srgbClr val="FF0066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142852"/>
            <a:ext cx="4714908" cy="1428760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МОГКОУ для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обучающихся, воспитанников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ограниченными возможностями здоровья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«Специальная (коррекционная)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школа-интернат 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вида 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детей-сирот и детей, </a:t>
            </a:r>
          </a:p>
          <a:p>
            <a:pPr marL="27432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оставшихся без попечения родителей»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798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Утвержден Приказом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Министерства образования и науки РФ </a:t>
            </a:r>
          </a:p>
          <a:p>
            <a:pPr algn="ctr">
              <a:spcBef>
                <a:spcPts val="0"/>
              </a:spcBef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№ 1599 от 19 декабря 2014 г.</a:t>
            </a:r>
          </a:p>
          <a:p>
            <a:pPr algn="ctr">
              <a:spcBef>
                <a:spcPts val="0"/>
              </a:spcBef>
              <a:buNone/>
            </a:pP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Зарегистрирован в Министерстве юстиции РФ </a:t>
            </a:r>
          </a:p>
          <a:p>
            <a:pPr algn="ctr">
              <a:spcBef>
                <a:spcPts val="0"/>
              </a:spcBef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3 февраля 2015 г.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Применяется к правоотношениям, возникшим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 1 сентября 2016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200" b="1" u="sng" dirty="0" smtClean="0"/>
              <a:t>Стандарт</a:t>
            </a:r>
            <a:r>
              <a:rPr lang="ru-RU" sz="3200" dirty="0" smtClean="0"/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dirty="0" smtClean="0"/>
              <a:t>– совокупность обязательных требований при реализации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u="sng" dirty="0" smtClean="0"/>
              <a:t>адаптированных основных общеобразовательных программ</a:t>
            </a:r>
            <a:r>
              <a:rPr lang="ru-RU" sz="3200" dirty="0" smtClean="0"/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dirty="0" smtClean="0"/>
              <a:t>(АООП),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dirty="0" smtClean="0"/>
              <a:t>в организациях, осуществляющих образовательную деятельность.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u="sng" dirty="0" smtClean="0"/>
              <a:t>Предмет Стандарта</a:t>
            </a:r>
            <a:r>
              <a:rPr lang="ru-RU" sz="2800" b="1" dirty="0" smtClean="0"/>
              <a:t> </a:t>
            </a:r>
          </a:p>
          <a:p>
            <a:pPr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dirty="0" smtClean="0"/>
              <a:t>– отношения в сфере образования групп обучающихся с умственной отсталостью (интеллектуальными нарушениями):</a:t>
            </a:r>
            <a:endParaRPr lang="ru-RU" sz="2000" dirty="0" smtClean="0"/>
          </a:p>
          <a:p>
            <a:pPr lvl="2" algn="just">
              <a:spcBef>
                <a:spcPts val="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</a:rPr>
              <a:t> с лёгкой умственной отсталостью (интеллектуальными нарушениями); 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</a:rPr>
              <a:t> с умеренной; тяжёлой; глубокой умственной отсталостью (интеллектуальными нарушениями); 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Clr>
                <a:srgbClr val="FF0066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</a:rPr>
              <a:t> с тяжёлыми и множественными нарушениями развития (ТМНР).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Федеральный государственный образовательный </a:t>
            </a:r>
            <a:br>
              <a:rPr lang="ru-RU" sz="2000" b="1" dirty="0" smtClean="0"/>
            </a:br>
            <a:r>
              <a:rPr lang="ru-RU" sz="2000" b="1" dirty="0" smtClean="0"/>
              <a:t>стандарт образования обучающихся </a:t>
            </a:r>
            <a:br>
              <a:rPr lang="ru-RU" sz="2000" b="1" dirty="0" smtClean="0"/>
            </a:br>
            <a:r>
              <a:rPr lang="ru-RU" sz="2000" b="1" dirty="0" smtClean="0"/>
              <a:t>с умственной отсталостью (интеллектуальными нарушениями).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357298"/>
            <a:ext cx="8715436" cy="5045224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600" b="1" dirty="0" smtClean="0"/>
              <a:t>Особые образовательные потребности, общие    для всех обучающихся с умственной отсталостью: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раннее получение специальной помощи средствами образования; 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обязательность непрерывности коррекционно-развивающегося процесса;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научный, практико-ориентированный характер содержания образования;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доступность содержания познавательных задач;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удлинение сроков получения образования;</a:t>
            </a: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66"/>
              </a:buClr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систематическая актуализация сформированных у учащихся знаний и умений;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444</TotalTime>
  <Words>2491</Words>
  <PresentationFormat>Экран (4:3)</PresentationFormat>
  <Paragraphs>325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Официальная</vt:lpstr>
      <vt:lpstr>Федеральный государственный образовательный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стандарт образования обучающихся с умственной отсталостью (интеллектуальными нарушениями).  Основные положения.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Принципы разработки АООП и СИОП для обучающихся с умственной отсталостью.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Требования к условиям реализации АООП  для умственно отсталых детей  (по ФГОС – вариант С и D).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ФГОС  для умственно отсталых детей  (вариант D). Основные положения.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Требования к личности педагога  в условиях реализации ФГОС.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Федеральный государственный образовательный  стандарт образования обучающихся  с умственной отсталостью (интеллектуальными нарушениями).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государственный образовательный стандарт образования обучающихся  с умственной отсталостью (интеллектуальными нарушениями).</dc:title>
  <dc:creator>Наташа</dc:creator>
  <cp:lastModifiedBy>User</cp:lastModifiedBy>
  <cp:revision>51</cp:revision>
  <dcterms:created xsi:type="dcterms:W3CDTF">2016-02-02T09:59:41Z</dcterms:created>
  <dcterms:modified xsi:type="dcterms:W3CDTF">2016-02-08T06:37:07Z</dcterms:modified>
</cp:coreProperties>
</file>